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36"/>
  </p:notesMasterIdLst>
  <p:sldIdLst>
    <p:sldId id="256" r:id="rId2"/>
    <p:sldId id="319" r:id="rId3"/>
    <p:sldId id="287" r:id="rId4"/>
    <p:sldId id="288" r:id="rId5"/>
    <p:sldId id="272" r:id="rId6"/>
    <p:sldId id="273" r:id="rId7"/>
    <p:sldId id="343" r:id="rId8"/>
    <p:sldId id="344" r:id="rId9"/>
    <p:sldId id="271" r:id="rId10"/>
    <p:sldId id="276" r:id="rId11"/>
    <p:sldId id="295" r:id="rId12"/>
    <p:sldId id="261" r:id="rId13"/>
    <p:sldId id="294" r:id="rId14"/>
    <p:sldId id="296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5" r:id="rId24"/>
    <p:sldId id="266" r:id="rId25"/>
    <p:sldId id="298" r:id="rId26"/>
    <p:sldId id="347" r:id="rId27"/>
    <p:sldId id="280" r:id="rId28"/>
    <p:sldId id="346" r:id="rId29"/>
    <p:sldId id="350" r:id="rId30"/>
    <p:sldId id="353" r:id="rId31"/>
    <p:sldId id="354" r:id="rId32"/>
    <p:sldId id="352" r:id="rId33"/>
    <p:sldId id="355" r:id="rId34"/>
    <p:sldId id="300" r:id="rId3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5" autoAdjust="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70010B-0C3F-4C12-9484-4CE0506BFA10}" type="datetimeFigureOut">
              <a:rPr lang="tr-TR"/>
              <a:pPr/>
              <a:t>13.02.2016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E918C46-DB48-4FFC-9958-16F40EE819FC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3937EA8-46FB-4CD6-A33F-EAC61899AEF9}" type="slidenum">
              <a:rPr lang="tr-TR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CE223C3-5B18-4644-A8BA-EEE94F9ABD3C}" type="slidenum">
              <a:rPr lang="tr-TR"/>
              <a:pPr/>
              <a:t>13</a:t>
            </a:fld>
            <a:endParaRPr lang="tr-T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7B179-6D3A-4B53-BAE0-02907FB64F96}" type="slidenum">
              <a:rPr lang="tr-TR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891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220C182-3B6E-4FD7-B835-92EE962AAF5F}" type="slidenum">
              <a:rPr lang="tr-TR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50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5BBE10D-4D15-453D-A191-F96120BB18C2}" type="slidenum">
              <a:rPr lang="tr-TR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D728D-A6A0-481C-BB89-3A023C51DCF5}" type="slidenum">
              <a:rPr lang="tr-TR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EABD-F50D-4BE6-A241-C17A03FB5D7F}" type="slidenum">
              <a:rPr lang="tr-TR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7351F-FB47-4C94-A4B6-4B90872D22A5}" type="slidenum">
              <a:rPr lang="tr-TR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CB0D-FE12-4A27-AB48-229798061B13}" type="slidenum">
              <a:rPr lang="tr-TR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5FFF0-1C6F-478B-B0CB-1BC91B76ADE1}" type="slidenum">
              <a:rPr lang="tr-TR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448287C-7A20-4978-9E0F-FCC25EDBDEBC}" type="slidenum">
              <a:rPr lang="tr-TR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42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86F392D-57E6-4C26-A03D-F335EB662737}" type="slidenum">
              <a:rPr lang="tr-TR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C34E2FB-3305-439F-A995-AC60CB3C732E}" type="slidenum">
              <a:rPr lang="tr-TR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32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3072D05-5B62-4B2E-8DB0-8598F958EDFA}" type="slidenum">
              <a:rPr lang="tr-TR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2EF1C-D8CD-4267-B2D7-5BA691AB288A}" type="slidenum">
              <a:rPr lang="tr-TR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99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EBFF2A7-D79D-4581-8B02-AB9C3F916CD3}" type="slidenum">
              <a:rPr lang="tr-TR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2EFC-470E-468A-95DD-29254E178CDB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73B7-4D37-44DE-9354-39F6AFCCE4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4FB9-E129-4804-B150-4A36A1537925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8A13-C1F8-4704-B7FA-2A4CFD1E33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3150-AA0F-442D-B59E-50DD4D93A972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C9A-F022-44B6-9A10-A6E50E0BB5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3A8556-9E1E-48DC-9680-09203814662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8540-D643-424F-AE92-027DBCFC306A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C90D-C0D4-4DB6-BD1F-B1383F9D86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AC7B-E888-4FA7-BA8C-4D5C05BDF13C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7A3-D048-4870-B8EC-84774D62AF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B820-3D51-47E7-A6E4-41BDD7A66B00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2DEF-64CC-4491-80DE-E672785993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ADF9-DEC3-4D96-888A-46E2C9167DE7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B628-7BE0-4F9F-90E5-FDF56EAEE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2E36-3046-4DA7-8D54-F4F7AA8C8B9D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99E3-BC1B-48F4-AD78-CD26BCA466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96B-7F90-411D-B948-F6C810EE5C83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C894-B878-434D-84C8-1DC53C4D89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59E3-E93F-417E-9B41-F198282EC30D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C7A-1A03-42CB-A40A-D73919FF156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CE4-96BE-4A83-A096-342A53063371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598D22-2199-4B3F-8122-6C7749C26CA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83B2CD-FE67-460D-9570-C3DC4C0006AE}" type="datetimeFigureOut">
              <a:rPr lang="tr-TR" smtClean="0"/>
              <a:pPr/>
              <a:t>13.02.2016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9EDC0-75B8-4C11-8F91-AB52DD676C79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71670" y="357166"/>
            <a:ext cx="6400800" cy="2286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b="1" dirty="0" smtClean="0">
                <a:solidFill>
                  <a:schemeClr val="accent3">
                    <a:lumMod val="75000"/>
                  </a:schemeClr>
                </a:solidFill>
              </a:rPr>
              <a:t>AİLE İÇİ İLETİŞİM VE </a:t>
            </a:r>
            <a:br>
              <a:rPr lang="tr-TR" sz="4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tr-TR" sz="4800" b="1" dirty="0" smtClean="0">
                <a:solidFill>
                  <a:schemeClr val="accent3">
                    <a:lumMod val="75000"/>
                  </a:schemeClr>
                </a:solidFill>
              </a:rPr>
              <a:t>ANA-BABA TUTUMLARI</a:t>
            </a:r>
            <a:endParaRPr lang="tr-TR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714480" y="4643446"/>
            <a:ext cx="6400800" cy="1509712"/>
          </a:xfrm>
        </p:spPr>
        <p:txBody>
          <a:bodyPr/>
          <a:lstStyle/>
          <a:p>
            <a:pPr algn="r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OSMAN ERTÖRER ORTAOKULU</a:t>
            </a:r>
          </a:p>
          <a:p>
            <a:pPr algn="r"/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REHBERLİK SERVİSİ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4400" b="1" u="sng" dirty="0" smtClean="0">
                <a:solidFill>
                  <a:srgbClr val="FF0000"/>
                </a:solidFill>
                <a:latin typeface="Comic Sans MS" pitchFamily="66" charset="0"/>
              </a:rPr>
              <a:t>Sen iletileri alan </a:t>
            </a:r>
            <a:r>
              <a:rPr lang="tr-TR" sz="4400" b="1" u="sng" dirty="0" smtClean="0">
                <a:solidFill>
                  <a:srgbClr val="FF0000"/>
                </a:solidFill>
                <a:latin typeface="Comic Sans MS" pitchFamily="66" charset="0"/>
              </a:rPr>
              <a:t>genç/çocuk:</a:t>
            </a:r>
            <a:endParaRPr lang="tr-TR" sz="4400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*Davranışını değiştirmeye karşı direnir.</a:t>
            </a:r>
          </a:p>
          <a:p>
            <a:pPr algn="ctr" eaLnBrk="1" hangingPunct="1">
              <a:buFontTx/>
              <a:buNone/>
            </a:pPr>
            <a:endParaRPr lang="tr-TR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*“Bana yardım edecek bir yol bulacaklarına inanmıyorum.”diye düşünür.</a:t>
            </a:r>
          </a:p>
          <a:p>
            <a:pPr algn="ctr" eaLnBrk="1" hangingPunct="1">
              <a:buFontTx/>
              <a:buNone/>
            </a:pPr>
            <a:endParaRPr lang="tr-TR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*Sevilmediğini düşünür.</a:t>
            </a:r>
          </a:p>
          <a:p>
            <a:pPr algn="ctr" eaLnBrk="1" hangingPunct="1">
              <a:buFontTx/>
              <a:buNone/>
            </a:pPr>
            <a:endParaRPr lang="tr-TR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*”Sen de kötüsün.”   “Sen de dır dır ediyorsun.” gibi tepkiler verir.</a:t>
            </a:r>
          </a:p>
          <a:p>
            <a:pPr eaLnBrk="1" hangingPunct="1">
              <a:buFontTx/>
              <a:buNone/>
            </a:pPr>
            <a:endParaRPr lang="tr-TR" sz="4000" b="1" dirty="0" smtClean="0">
              <a:solidFill>
                <a:srgbClr val="00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tr-TR" sz="4800" dirty="0" smtClean="0">
                <a:solidFill>
                  <a:srgbClr val="7030A0"/>
                </a:solidFill>
              </a:rPr>
              <a:t>Etkin dinleme</a:t>
            </a:r>
            <a:endParaRPr lang="tr-TR" sz="4800" dirty="0">
              <a:solidFill>
                <a:srgbClr val="7030A0"/>
              </a:solidFill>
            </a:endParaRP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539750" y="1447800"/>
            <a:ext cx="8394700" cy="4933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dirty="0" smtClean="0">
                <a:solidFill>
                  <a:srgbClr val="C00000"/>
                </a:solidFill>
              </a:rPr>
              <a:t>Etkin dinleme nasıl olur:</a:t>
            </a:r>
          </a:p>
          <a:p>
            <a:r>
              <a:rPr lang="tr-TR" dirty="0" smtClean="0"/>
              <a:t>Karşıdaki kişinin kurduğu cümleyi daha da açarak tekrar edip anlaşıldığını hissettirmek</a:t>
            </a:r>
            <a:endParaRPr lang="tr-TR" dirty="0" smtClean="0"/>
          </a:p>
          <a:p>
            <a:r>
              <a:rPr lang="tr-TR" dirty="0" smtClean="0"/>
              <a:t>“Çok ilginç,demek öyle,peki sen ne yaptın,ne </a:t>
            </a:r>
            <a:r>
              <a:rPr lang="tr-TR" dirty="0" err="1" smtClean="0"/>
              <a:t>hissettin”gibi</a:t>
            </a:r>
            <a:r>
              <a:rPr lang="tr-TR" dirty="0" smtClean="0"/>
              <a:t> kapı aralayıcı cümleler kurup karşıdakini teşvik ederek</a:t>
            </a:r>
          </a:p>
          <a:p>
            <a:r>
              <a:rPr lang="tr-TR" dirty="0" smtClean="0"/>
              <a:t>Baş sallayıp,hı hı,devam et şeklinde onaylayarak</a:t>
            </a:r>
          </a:p>
          <a:p>
            <a:r>
              <a:rPr lang="tr-TR" dirty="0" smtClean="0"/>
              <a:t>Konuyla ilgili sorular sorarak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Etkin dinleyebilmek için 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Çocuğunuzun duygularını anlamaya çalışmalısınız.(sana bilgisayar almadığımız için </a:t>
            </a:r>
            <a:r>
              <a:rPr lang="tr-TR" smtClean="0">
                <a:solidFill>
                  <a:srgbClr val="C00000"/>
                </a:solidFill>
              </a:rPr>
              <a:t>kızgınsın</a:t>
            </a:r>
            <a:r>
              <a:rPr lang="tr-TR" smtClean="0"/>
              <a:t>)</a:t>
            </a:r>
          </a:p>
          <a:p>
            <a:pPr eaLnBrk="1" hangingPunct="1"/>
            <a:r>
              <a:rPr lang="tr-TR" smtClean="0"/>
              <a:t>Eğer size bir şey anlatmak istediğinde meşgulseniz bunu ona söylemelisiniz.(şu anda meşgulum daha sonra dinleyebilirim)</a:t>
            </a:r>
          </a:p>
          <a:p>
            <a:pPr eaLnBrk="1" hangingPunct="1"/>
            <a:r>
              <a:rPr lang="tr-TR" smtClean="0"/>
              <a:t>En önemlisi onunla empati kurmalısınız.(ben olsam ne yapardım?)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785794"/>
            <a:ext cx="7772400" cy="519112"/>
          </a:xfrm>
        </p:spPr>
        <p:txBody>
          <a:bodyPr/>
          <a:lstStyle/>
          <a:p>
            <a:pPr>
              <a:defRPr/>
            </a:pPr>
            <a:r>
              <a:rPr lang="tr-TR" sz="2800" b="1" dirty="0">
                <a:solidFill>
                  <a:srgbClr val="CC0066"/>
                </a:solidFill>
              </a:rPr>
              <a:t>ETKİN DİNLEMENİN FAYDALARI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28735"/>
            <a:ext cx="8178826" cy="47466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smtClean="0"/>
              <a:t>Çocukların </a:t>
            </a:r>
            <a:r>
              <a:rPr lang="tr-TR" sz="2400" b="1" dirty="0" smtClean="0"/>
              <a:t>olumsuz duygularından korkmamalarına neden olur</a:t>
            </a:r>
            <a:r>
              <a:rPr lang="tr-TR" sz="2400" b="1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tr-TR" sz="2400" b="1" dirty="0" smtClean="0"/>
          </a:p>
          <a:p>
            <a:pPr>
              <a:lnSpc>
                <a:spcPct val="90000"/>
              </a:lnSpc>
            </a:pPr>
            <a:r>
              <a:rPr lang="tr-TR" sz="2400" b="1" dirty="0" smtClean="0"/>
              <a:t>Ana-baba-çocuk arasında sıcak bir ilişki geliştirir</a:t>
            </a:r>
            <a:r>
              <a:rPr lang="tr-TR" sz="2400" b="1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tr-TR" sz="2400" b="1" dirty="0" smtClean="0"/>
          </a:p>
          <a:p>
            <a:pPr>
              <a:lnSpc>
                <a:spcPct val="90000"/>
              </a:lnSpc>
            </a:pPr>
            <a:r>
              <a:rPr lang="tr-TR" sz="2400" b="1" dirty="0" smtClean="0"/>
              <a:t>Çocuğun sorununu çözmesini kolaylaştırır</a:t>
            </a:r>
            <a:r>
              <a:rPr lang="tr-TR" sz="2400" b="1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tr-TR" sz="2400" b="1" dirty="0" smtClean="0"/>
          </a:p>
          <a:p>
            <a:pPr>
              <a:lnSpc>
                <a:spcPct val="90000"/>
              </a:lnSpc>
            </a:pPr>
            <a:r>
              <a:rPr lang="tr-TR" sz="2400" b="1" dirty="0" smtClean="0"/>
              <a:t>Çocukları ana babalarının söylediklerini dinlemeye daha istekli yapar</a:t>
            </a:r>
            <a:r>
              <a:rPr lang="tr-TR" sz="2400" b="1" dirty="0" smtClean="0"/>
              <a:t>.</a:t>
            </a:r>
            <a:endParaRPr lang="tr-T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1127125"/>
          </a:xfrm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tr-TR" sz="3200" dirty="0" smtClean="0"/>
              <a:t>Çocuklarınızı </a:t>
            </a:r>
            <a:r>
              <a:rPr lang="tr-TR" sz="3200" dirty="0"/>
              <a:t>Etkili Bir Şekilde Dinleyin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800" b="1" dirty="0" smtClean="0"/>
              <a:t>Çocuklarınızı dinlerken;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Başka işlerle meşgul olmayı bırakın.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Çocuğun yüzüne bakın.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Onların sözlerini kesip bilgiçlik taslamayın.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Çocuklarınızla konuşurken aynı seviyede olun.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Jest ve mimiklerinizle onu dinlediğinizi gösterin.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Fiziksel temas kurun.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Onu konuşmasında cesaretlendirin.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Onunla konuşurken bir büyükle konuşuyormuş gibi dikkatli ve özenli olun.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Onu anladığınızı belirten ifadelerle geri bildirim sağlayın.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3813" name="Picture 21" descr="C:\Users\AKSOY\Desktop\veli semineri aile içi iletişim\2016-02-13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4818" name="Picture 2" descr="C:\Users\AKSOY\Desktop\veli semineri aile içi iletişim\2016-02-13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5842" name="Picture 2" descr="C:\Users\AKSOY\Desktop\veli semineri aile içi iletişim\2016-02-13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6866" name="Picture 2" descr="C:\Users\AKSOY\Desktop\veli semineri aile içi iletişim\2016-02-13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7890" name="Picture 2" descr="C:\Users\AKSOY\Desktop\veli semineri aile içi iletişim\2016-02-13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İÇERİK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İLETİŞİM ENGELLERİ</a:t>
            </a:r>
          </a:p>
          <a:p>
            <a:r>
              <a:rPr lang="tr-TR" dirty="0" smtClean="0"/>
              <a:t>İLETİŞİMDE BEN DİLİ</a:t>
            </a:r>
          </a:p>
          <a:p>
            <a:r>
              <a:rPr lang="tr-TR" dirty="0" smtClean="0"/>
              <a:t>ETKİN DİNLEME</a:t>
            </a:r>
          </a:p>
          <a:p>
            <a:r>
              <a:rPr lang="tr-TR" dirty="0" smtClean="0"/>
              <a:t>OKUL BAŞARINI ARTTIRMADA AİLENİN ROLÜ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8914" name="Picture 2" descr="C:\Users\AKSOY\Desktop\veli semineri aile içi iletişim\2016-02-13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9938" name="Picture 2" descr="C:\Users\AKSOY\Desktop\veli semineri aile içi iletişim\2016-02-13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40962" name="Picture 2" descr="C:\Users\AKSOY\Desktop\veli semineri aile içi iletişim\2016-02-13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650" y="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Onları dinlerseniz.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68413"/>
            <a:ext cx="6804025" cy="5184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3000" smtClean="0"/>
              <a:t>Dinlenen çocuk tüm duygularını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3000" smtClean="0"/>
              <a:t>   anlatır</a:t>
            </a:r>
          </a:p>
          <a:p>
            <a:pPr eaLnBrk="1" hangingPunct="1">
              <a:lnSpc>
                <a:spcPct val="80000"/>
              </a:lnSpc>
            </a:pPr>
            <a:r>
              <a:rPr lang="tr-TR" sz="3000" smtClean="0"/>
              <a:t>Karşıdakinin etkin bir şekilde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3000" smtClean="0"/>
              <a:t>   dinlediğini hissederse anlaşıldığı hissi uyanır</a:t>
            </a:r>
          </a:p>
          <a:p>
            <a:pPr eaLnBrk="1" hangingPunct="1">
              <a:lnSpc>
                <a:spcPct val="80000"/>
              </a:lnSpc>
            </a:pPr>
            <a:r>
              <a:rPr lang="tr-TR" sz="3000" smtClean="0"/>
              <a:t>Her şeyi sizinle paylaşabildiği için yalan söyleme gereksinimi duymaz</a:t>
            </a:r>
          </a:p>
          <a:p>
            <a:pPr eaLnBrk="1" hangingPunct="1">
              <a:lnSpc>
                <a:spcPct val="80000"/>
              </a:lnSpc>
            </a:pPr>
            <a:r>
              <a:rPr lang="tr-TR" sz="3000" smtClean="0"/>
              <a:t>Sizden gizlisi saklısı kalmamaya başlar</a:t>
            </a:r>
          </a:p>
          <a:p>
            <a:pPr eaLnBrk="1" hangingPunct="1">
              <a:lnSpc>
                <a:spcPct val="80000"/>
              </a:lnSpc>
            </a:pPr>
            <a:r>
              <a:rPr lang="tr-TR" sz="3000" smtClean="0"/>
              <a:t>Sorunlarını içine atmak yerine sizinle paylaşır</a:t>
            </a:r>
          </a:p>
          <a:p>
            <a:pPr eaLnBrk="1" hangingPunct="1">
              <a:lnSpc>
                <a:spcPct val="80000"/>
              </a:lnSpc>
            </a:pPr>
            <a:r>
              <a:rPr lang="tr-TR" sz="3000" smtClean="0"/>
              <a:t>Size daha çok güvenir ve yalnız olmadığını öğrenir.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550" y="0"/>
            <a:ext cx="74977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Doğru iletişim şekli nasıl olmalı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>
          <a:xfrm>
            <a:off x="395288" y="1125538"/>
            <a:ext cx="8748712" cy="5483225"/>
          </a:xfrm>
        </p:spPr>
        <p:txBody>
          <a:bodyPr/>
          <a:lstStyle/>
          <a:p>
            <a:pPr eaLnBrk="1" hangingPunct="1"/>
            <a:r>
              <a:rPr lang="tr-TR" b="1" dirty="0" smtClean="0">
                <a:latin typeface="Adobe Garamond Pro Bold" pitchFamily="18" charset="0"/>
              </a:rPr>
              <a:t>Gerçekçi önerilerde bulunun</a:t>
            </a:r>
          </a:p>
          <a:p>
            <a:pPr eaLnBrk="1" hangingPunct="1"/>
            <a:r>
              <a:rPr lang="tr-TR" b="1" dirty="0" smtClean="0">
                <a:latin typeface="Adobe Garamond Pro Bold" pitchFamily="18" charset="0"/>
              </a:rPr>
              <a:t>Daha iyi anlamak için sorular sorun</a:t>
            </a:r>
          </a:p>
          <a:p>
            <a:pPr eaLnBrk="1" hangingPunct="1"/>
            <a:r>
              <a:rPr lang="tr-TR" b="1" dirty="0" smtClean="0">
                <a:latin typeface="Adobe Garamond Pro Bold" pitchFamily="18" charset="0"/>
              </a:rPr>
              <a:t>Yumuşak bir dille ve acele etmeden konuşun</a:t>
            </a:r>
          </a:p>
          <a:p>
            <a:pPr eaLnBrk="1" hangingPunct="1"/>
            <a:r>
              <a:rPr lang="tr-TR" b="1" dirty="0" smtClean="0">
                <a:latin typeface="Adobe Garamond Pro Bold" pitchFamily="18" charset="0"/>
              </a:rPr>
              <a:t>Göz teması kurun</a:t>
            </a:r>
          </a:p>
          <a:p>
            <a:pPr eaLnBrk="1" hangingPunct="1"/>
            <a:r>
              <a:rPr lang="tr-TR" b="1" dirty="0" smtClean="0">
                <a:latin typeface="Adobe Garamond Pro Bold" pitchFamily="18" charset="0"/>
              </a:rPr>
              <a:t>Basit ve anlaşılır bir dil kullanın</a:t>
            </a:r>
          </a:p>
          <a:p>
            <a:pPr eaLnBrk="1" hangingPunct="1"/>
            <a:r>
              <a:rPr lang="tr-TR" b="1" dirty="0" smtClean="0">
                <a:latin typeface="Adobe Garamond Pro Bold" pitchFamily="18" charset="0"/>
              </a:rPr>
              <a:t>Etkileşime önem vermek için , uygun olduğunda dokunun,sarılın.</a:t>
            </a:r>
          </a:p>
          <a:p>
            <a:pPr eaLnBrk="1" hangingPunct="1"/>
            <a:r>
              <a:rPr lang="tr-TR" b="1" dirty="0" smtClean="0">
                <a:latin typeface="Adobe Garamond Pro Bold" pitchFamily="18" charset="0"/>
              </a:rPr>
              <a:t>Onları </a:t>
            </a:r>
            <a:r>
              <a:rPr lang="tr-TR" b="1" dirty="0" smtClean="0">
                <a:latin typeface="Adobe Garamond Pro Bold" pitchFamily="18" charset="0"/>
              </a:rPr>
              <a:t>görmezden gelmeyin</a:t>
            </a:r>
            <a:r>
              <a:rPr lang="tr-TR" sz="2900" b="1" dirty="0" smtClean="0">
                <a:latin typeface="Adobe Garamond Pro Bold" pitchFamily="18" charset="0"/>
              </a:rPr>
              <a:t>.</a:t>
            </a:r>
          </a:p>
          <a:p>
            <a:pPr eaLnBrk="1" hangingPunct="1"/>
            <a:endParaRPr lang="tr-TR" b="1" dirty="0" smtClean="0">
              <a:latin typeface="Adobe Garamond Pro Bold" pitchFamily="18" charset="0"/>
            </a:endParaRPr>
          </a:p>
          <a:p>
            <a:pPr eaLnBrk="1" hangingPunct="1"/>
            <a:endParaRPr lang="tr-TR" b="1" dirty="0" smtClean="0">
              <a:latin typeface="Adobe Garamond Pro Bold" pitchFamily="18" charset="0"/>
            </a:endParaRPr>
          </a:p>
          <a:p>
            <a:pPr eaLnBrk="1" hangingPunct="1"/>
            <a:endParaRPr lang="tr-TR" b="1" dirty="0" smtClean="0">
              <a:latin typeface="Adobe Garamond Pro Bold" pitchFamily="18" charset="0"/>
            </a:endParaRPr>
          </a:p>
          <a:p>
            <a:pPr eaLnBrk="1" hangingPunct="1"/>
            <a:endParaRPr lang="tr-TR" b="1" dirty="0" smtClean="0">
              <a:latin typeface="Adobe Garamond Pro Bold" pitchFamily="18" charset="0"/>
            </a:endParaRPr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Onları başkalarıyla kıyaslamayın</a:t>
            </a:r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mtClean="0"/>
              <a:t>	Kıyaslanan çocuğun:</a:t>
            </a:r>
          </a:p>
          <a:p>
            <a:r>
              <a:rPr lang="tr-TR" smtClean="0"/>
              <a:t>Kendine güveni sarsılır,engellenir.</a:t>
            </a:r>
          </a:p>
          <a:p>
            <a:r>
              <a:rPr lang="tr-TR" smtClean="0"/>
              <a:t> kişiliği incinir, yara alır.</a:t>
            </a:r>
          </a:p>
          <a:p>
            <a:r>
              <a:rPr lang="tr-TR" smtClean="0"/>
              <a:t>Başarmak için çaba harcamaz.</a:t>
            </a:r>
          </a:p>
          <a:p>
            <a:r>
              <a:rPr lang="tr-TR" smtClean="0"/>
              <a:t>Saldırgan ya  da içedönük davranışlar geliştirir.</a:t>
            </a:r>
          </a:p>
          <a:p>
            <a:r>
              <a:rPr lang="tr-TR" smtClean="0"/>
              <a:t>Kendisini olumsuz, değersiz değerlendirir.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4274" name="Picture 2" descr="C:\Users\AKSOY\Desktop\veli semineri aile içi iletişim\2016-02-13\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750" y="188913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/>
              <a:t>Olumlu davranışlar kazandırmak için</a:t>
            </a:r>
            <a:endParaRPr lang="tr-TR" dirty="0"/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>
          <a:xfrm>
            <a:off x="395288" y="1196975"/>
            <a:ext cx="8539162" cy="5051425"/>
          </a:xfrm>
        </p:spPr>
        <p:txBody>
          <a:bodyPr/>
          <a:lstStyle/>
          <a:p>
            <a:pPr eaLnBrk="1" hangingPunct="1"/>
            <a:r>
              <a:rPr lang="tr-TR" smtClean="0"/>
              <a:t>Anne ve baba her ikisi de davranışlarında tutarlı olmalıdır.</a:t>
            </a:r>
          </a:p>
          <a:p>
            <a:pPr eaLnBrk="1" hangingPunct="1"/>
            <a:r>
              <a:rPr lang="tr-TR" smtClean="0"/>
              <a:t>Net kurallar koyulmalı,çocukla birlikte</a:t>
            </a:r>
          </a:p>
          <a:p>
            <a:pPr eaLnBrk="1" hangingPunct="1"/>
            <a:r>
              <a:rPr lang="tr-TR" smtClean="0"/>
              <a:t>Kardeşler arası ayrım yapılmamalı </a:t>
            </a:r>
          </a:p>
          <a:p>
            <a:pPr eaLnBrk="1" hangingPunct="1"/>
            <a:r>
              <a:rPr lang="tr-TR" smtClean="0"/>
              <a:t>Ana-baba davranışlarında istikrarlı olmalı.</a:t>
            </a:r>
          </a:p>
          <a:p>
            <a:pPr eaLnBrk="1" hangingPunct="1"/>
            <a:r>
              <a:rPr lang="tr-TR" smtClean="0"/>
              <a:t>Disiplin şiddet olarak anlaşılmamalı</a:t>
            </a:r>
          </a:p>
          <a:p>
            <a:pPr eaLnBrk="1" hangingPunct="1"/>
            <a:r>
              <a:rPr lang="tr-TR" smtClean="0"/>
              <a:t>Yapamayacağı şeyler istenilmemeli</a:t>
            </a:r>
            <a:endParaRPr lang="tr-TR" sz="2800" smtClean="0"/>
          </a:p>
          <a:p>
            <a:pPr eaLnBrk="1" hangingPunct="1"/>
            <a:r>
              <a:rPr lang="tr-TR" sz="2800" smtClean="0"/>
              <a:t>Verdiğiniz sözleri tutmaya çalışın</a:t>
            </a:r>
          </a:p>
          <a:p>
            <a:pPr eaLnBrk="1" hangingPunct="1"/>
            <a:r>
              <a:rPr lang="tr-TR" sz="2800" smtClean="0"/>
              <a:t>Sorumluluk verilmeli 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3250" name="Picture 2" descr="C:\Users\AKSOY\Desktop\veli semineri aile içi iletişim\2016-02-13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7346" name="Picture 2" descr="C:\Users\AKSOY\Desktop\veli semineri aile içi iletişim\2016-02-13\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etin Yer Tutucusu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b="1" dirty="0" smtClean="0">
                <a:solidFill>
                  <a:srgbClr val="7030A0"/>
                </a:solidFill>
              </a:rPr>
              <a:t>               </a:t>
            </a:r>
            <a:endParaRPr lang="tr-TR" b="1" dirty="0" smtClean="0">
              <a:solidFill>
                <a:srgbClr val="7030A0"/>
              </a:solidFill>
            </a:endParaRPr>
          </a:p>
          <a:p>
            <a:pPr>
              <a:buFont typeface="Wingdings 2" pitchFamily="18" charset="2"/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tr-TR" b="1" dirty="0" smtClean="0">
                <a:solidFill>
                  <a:srgbClr val="7030A0"/>
                </a:solidFill>
              </a:rPr>
              <a:t>  </a:t>
            </a:r>
            <a:r>
              <a:rPr lang="tr-TR" sz="4400" b="1" dirty="0" smtClean="0">
                <a:solidFill>
                  <a:srgbClr val="7030A0"/>
                </a:solidFill>
              </a:rPr>
              <a:t>İLETİŞİM ENGELLERİ</a:t>
            </a:r>
          </a:p>
          <a:p>
            <a:pPr>
              <a:buFont typeface="Wingdings 2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1. EMRETME, YÖNETME      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tr-TR" dirty="0" smtClean="0"/>
              <a:t>“ Git çabuk terliklerimi getir”</a:t>
            </a:r>
          </a:p>
          <a:p>
            <a:pPr>
              <a:buFont typeface="Wingdings 2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2. UYARMA, TEHDİT ETME (GÖZDAĞI VERME) </a:t>
            </a:r>
          </a:p>
          <a:p>
            <a:pPr>
              <a:buFont typeface="Wingdings 2" pitchFamily="18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“Bu yıl da başarısız olursan seni okuldan alacağız”</a:t>
            </a:r>
          </a:p>
          <a:p>
            <a:pPr>
              <a:buFont typeface="Wingdings 2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3.AHLAK DERSİ VERME</a:t>
            </a:r>
            <a:endParaRPr lang="tr-TR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“Okumak herkese nasip olmaz kıymetini bil”</a:t>
            </a:r>
          </a:p>
          <a:p>
            <a:pPr>
              <a:buFont typeface="Wingdings 2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4.NUTUK ÇEKME, ÖĞRETME</a:t>
            </a:r>
          </a:p>
          <a:p>
            <a:pPr>
              <a:buFont typeface="Wingdings 2" pitchFamily="18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“Üniversite mezunu lise mezunundan daha fazla para kazanır”</a:t>
            </a:r>
            <a:endParaRPr lang="tr-TR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tr-T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5298" name="Picture 2" descr="C:\Users\AKSOY\Desktop\veli semineri aile içi iletişim\2016-02-13\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6322" name="Picture 2" descr="C:\Users\AKSOY\Desktop\veli semineri aile içi iletişim\2016-02-13\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8370" name="Picture 2" descr="C:\Users\AKSOY\Desktop\veli semineri aile içi iletişim\2016-02-13\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7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000" dirty="0" smtClean="0"/>
              <a:t>VEEE EN ÖNEMLİSİ;</a:t>
            </a:r>
            <a:endParaRPr lang="tr-TR" sz="8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7200" dirty="0" smtClean="0"/>
              <a:t>Onlardan sevginizi asla esirgemeyin….</a:t>
            </a:r>
            <a:endParaRPr lang="tr-TR" sz="7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388" y="1052513"/>
            <a:ext cx="8467725" cy="3298825"/>
          </a:xfrm>
        </p:spPr>
        <p:txBody>
          <a:bodyPr>
            <a:noAutofit/>
          </a:bodyPr>
          <a:lstStyle/>
          <a:p>
            <a:pPr algn="ctr"/>
            <a:r>
              <a:rPr lang="tr-TR" sz="60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72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Dinlediğiniz    İçin                        Teşekkürler</a:t>
            </a:r>
            <a:endParaRPr lang="tr-TR" sz="60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3" name="2 İçerik Yer Tutucusu"/>
          <p:cNvSpPr>
            <a:spLocks noGrp="1"/>
          </p:cNvSpPr>
          <p:nvPr>
            <p:ph idx="1"/>
          </p:nvPr>
        </p:nvSpPr>
        <p:spPr>
          <a:xfrm>
            <a:off x="1187450" y="5300663"/>
            <a:ext cx="7499350" cy="947737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tr-TR" dirty="0" smtClean="0"/>
              <a:t>Osman </a:t>
            </a:r>
            <a:r>
              <a:rPr lang="tr-TR" dirty="0" err="1" smtClean="0"/>
              <a:t>Ertörer</a:t>
            </a:r>
            <a:r>
              <a:rPr lang="tr-TR" dirty="0" smtClean="0"/>
              <a:t> </a:t>
            </a:r>
            <a:r>
              <a:rPr lang="tr-TR" dirty="0" smtClean="0"/>
              <a:t>Ortaokulu Rehber </a:t>
            </a:r>
            <a:r>
              <a:rPr lang="tr-TR" dirty="0" smtClean="0"/>
              <a:t>Öğretmeni 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Banu DEMİRBİLEK-Esra DOĞAN</a:t>
            </a:r>
            <a:endParaRPr lang="tr-T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95288" y="0"/>
            <a:ext cx="8748712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tr-T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tr-T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5.YARGILAMA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ELEŞTİRME, SUÇLAMA</a:t>
            </a:r>
          </a:p>
          <a:p>
            <a:pPr>
              <a:buFont typeface="Wingdings 2" pitchFamily="18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“İleri görüşlü değilsin. Düşüncelerin henüz yeterince olgunlaşmamış”</a:t>
            </a:r>
          </a:p>
          <a:p>
            <a:pPr>
              <a:buFont typeface="Wingdings 2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6.AD TAKMA, ALAY ETME</a:t>
            </a:r>
          </a:p>
          <a:p>
            <a:pPr>
              <a:buFont typeface="Wingdings 2" pitchFamily="18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“Hippi gibi konuşuyorsun”</a:t>
            </a:r>
            <a:endParaRPr lang="tr-TR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7.YORUMLAMA, ANALİZ ETME</a:t>
            </a:r>
          </a:p>
          <a:p>
            <a:pPr>
              <a:buFont typeface="Wingdings 2" pitchFamily="18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“Çaba göstermediğin için okuldan hoşlanmıyorsun”</a:t>
            </a:r>
          </a:p>
          <a:p>
            <a:pPr>
              <a:buFont typeface="Wingdings 2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8.SINAMA, SORU SORMA, SORGULAMA</a:t>
            </a:r>
          </a:p>
          <a:p>
            <a:pPr>
              <a:buFont typeface="Wingdings 2" pitchFamily="18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“Eğitimsiz ne yapacaksın? Nasıl geçineceksin?”</a:t>
            </a:r>
          </a:p>
          <a:p>
            <a:pPr>
              <a:buFont typeface="Wingdings 2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9.KONUYU SAPTIRMA</a:t>
            </a:r>
          </a:p>
          <a:p>
            <a:pPr>
              <a:buFont typeface="Wingdings 2" pitchFamily="18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“Yemekte sorun istemiyorum”</a:t>
            </a:r>
          </a:p>
          <a:p>
            <a:pPr>
              <a:buFont typeface="Wingdings 2" pitchFamily="18" charset="2"/>
              <a:buNone/>
            </a:pPr>
            <a:endParaRPr lang="tr-TR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5651500" cy="5761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2800" b="1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sz="2400" b="1" smtClean="0">
                <a:latin typeface="Comic Sans MS" pitchFamily="66" charset="0"/>
              </a:rPr>
              <a:t>Ben dili nasıl kullanılır;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b="1" smtClean="0">
                <a:latin typeface="Comic Sans MS" pitchFamily="66" charset="0"/>
              </a:rPr>
              <a:t>İstenmeyen davranış nedir(eve geç gelme)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smtClean="0">
                <a:latin typeface="Comic Sans MS" pitchFamily="66" charset="0"/>
              </a:rPr>
              <a:t>Size nasıl bir etkisi vardır(merak etme)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smtClean="0">
                <a:latin typeface="Comic Sans MS" pitchFamily="66" charset="0"/>
              </a:rPr>
              <a:t>Size nasıl hissettiriyor(korku,endişe)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tr-TR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sz="2800" b="1" smtClean="0">
                <a:latin typeface="Comic Sans MS" pitchFamily="66" charset="0"/>
              </a:rPr>
              <a:t>   Eve çok geç geldin kızım merak ettim ve başına bir şey gelir diye endişelendim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4400" b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953000" y="1557338"/>
          <a:ext cx="4191000" cy="3810000"/>
        </p:xfrm>
        <a:graphic>
          <a:graphicData uri="http://schemas.openxmlformats.org/presentationml/2006/ole">
            <p:oleObj spid="_x0000_s1026" name="Clip" r:id="rId5" imgW="7714440" imgH="7282800" progId="">
              <p:embed/>
            </p:oleObj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1331640" y="260648"/>
            <a:ext cx="684076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İletişimde Ben Dili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NLA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Ben dili örnekleri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1-Karşınızdakini suçlamak yerine, duygularınızı anlatın: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“Nerede kaldın? Saatin kaç olduğunun    farkında mısın?”</a:t>
            </a:r>
            <a:r>
              <a:rPr lang="tr-TR" b="1" dirty="0" smtClean="0">
                <a:solidFill>
                  <a:srgbClr val="FF9900"/>
                </a:solidFill>
                <a:latin typeface="Comic Sans MS" pitchFamily="66" charset="0"/>
              </a:rPr>
              <a:t>                                                                           </a:t>
            </a:r>
            <a:r>
              <a:rPr lang="tr-TR" b="1" dirty="0" smtClean="0">
                <a:latin typeface="Comic Sans MS" pitchFamily="66" charset="0"/>
              </a:rPr>
              <a:t>YERİNE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“Nerede kaldın seni çok merak ettim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.”</a:t>
            </a:r>
          </a:p>
          <a:p>
            <a:pPr>
              <a:buNone/>
            </a:pP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2-Suçlayacağınıza </a:t>
            </a: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o davranışı tanımlayın:</a:t>
            </a:r>
          </a:p>
          <a:p>
            <a:pPr algn="ctr">
              <a:buNone/>
            </a:pPr>
            <a:r>
              <a:rPr lang="tr-TR" dirty="0" smtClean="0">
                <a:solidFill>
                  <a:srgbClr val="FF6600"/>
                </a:solidFill>
                <a:latin typeface="Comic Sans MS" pitchFamily="66" charset="0"/>
              </a:rPr>
              <a:t>“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Sivri zekalı ,tembel!”</a:t>
            </a:r>
            <a:r>
              <a:rPr lang="tr-TR" b="1" dirty="0" smtClean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tr-TR" b="1" dirty="0" smtClean="0">
                <a:latin typeface="Comic Sans MS" pitchFamily="66" charset="0"/>
              </a:rPr>
              <a:t>YERİNE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“Derslerine çalışmadığın zaman endişeleniyorum ve üzülüyorum.”</a:t>
            </a:r>
          </a:p>
          <a:p>
            <a:pPr algn="ctr">
              <a:buNone/>
            </a:pPr>
            <a:endParaRPr lang="tr-TR" b="1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3-Tehdit </a:t>
            </a: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edeceğinize duygularınızı açıklayın: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9900"/>
                </a:solidFill>
                <a:latin typeface="Comic Sans MS" pitchFamily="66" charset="0"/>
              </a:rPr>
              <a:t>“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Bıktım artık, seni geberteceğim!”</a:t>
            </a:r>
          </a:p>
          <a:p>
            <a:pPr algn="ctr">
              <a:buNone/>
            </a:pPr>
            <a:r>
              <a:rPr lang="tr-TR" b="1" dirty="0" smtClean="0">
                <a:latin typeface="Comic Sans MS" pitchFamily="66" charset="0"/>
              </a:rPr>
              <a:t>YERİNE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“Böyle yapınca çok sinirleniyorum.”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b="1" dirty="0" smtClean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41986" name="Picture 2" descr="C:\Users\AKSOY\Desktop\veli semineri aile içi iletişim\2016-02-13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43010" name="Picture 2" descr="C:\Users\AKSOY\Desktop\veli semineri aile içi iletişim\2016-02-13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u="sng" dirty="0" smtClean="0">
                <a:solidFill>
                  <a:srgbClr val="0000FF"/>
                </a:solidFill>
                <a:latin typeface="Comic Sans MS" pitchFamily="66" charset="0"/>
              </a:rPr>
              <a:t>Ben dili cümleleri: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b="1" dirty="0" smtClean="0">
                <a:latin typeface="Comic Sans MS" pitchFamily="66" charset="0"/>
              </a:rPr>
              <a:t>Suçlayıcı ve yargılayıcı yorumlar içermediği için kendinizi </a:t>
            </a:r>
            <a:r>
              <a:rPr lang="tr-TR" b="1" u="sng" dirty="0" smtClean="0">
                <a:solidFill>
                  <a:srgbClr val="FF6600"/>
                </a:solidFill>
                <a:latin typeface="Comic Sans MS" pitchFamily="66" charset="0"/>
              </a:rPr>
              <a:t>rahat hissetmenize</a:t>
            </a:r>
            <a:r>
              <a:rPr lang="tr-TR" b="1" dirty="0" smtClean="0">
                <a:latin typeface="Comic Sans MS" pitchFamily="66" charset="0"/>
              </a:rPr>
              <a:t> yardımcı olur.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*çocukların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u="sng" dirty="0" smtClean="0">
                <a:solidFill>
                  <a:srgbClr val="FF6600"/>
                </a:solidFill>
                <a:latin typeface="Comic Sans MS" pitchFamily="66" charset="0"/>
              </a:rPr>
              <a:t>kendilerine güvenlerinin</a:t>
            </a:r>
            <a:r>
              <a:rPr lang="tr-TR" b="1" dirty="0" smtClean="0">
                <a:latin typeface="Comic Sans MS" pitchFamily="66" charset="0"/>
              </a:rPr>
              <a:t> gelişmesine yardımcı olur.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b="1" dirty="0" smtClean="0">
                <a:latin typeface="Comic Sans MS" pitchFamily="66" charset="0"/>
              </a:rPr>
              <a:t>Davranışlarının etkilerini daha iyi görür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b="1" dirty="0" smtClean="0">
                <a:latin typeface="Comic Sans MS" pitchFamily="66" charset="0"/>
              </a:rPr>
              <a:t>Beklentileri ifade etmede </a:t>
            </a:r>
            <a:r>
              <a:rPr lang="tr-TR" b="1" u="sng" dirty="0" smtClean="0">
                <a:solidFill>
                  <a:srgbClr val="FF6600"/>
                </a:solidFill>
                <a:latin typeface="Comic Sans MS" pitchFamily="66" charset="0"/>
              </a:rPr>
              <a:t>en etkili yoldur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b="1" dirty="0" smtClean="0">
                <a:latin typeface="Comic Sans MS" pitchFamily="66" charset="0"/>
              </a:rPr>
              <a:t>Davranışını </a:t>
            </a:r>
            <a:r>
              <a:rPr lang="tr-TR" b="1" u="sng" dirty="0" smtClean="0">
                <a:solidFill>
                  <a:srgbClr val="FF6600"/>
                </a:solidFill>
                <a:latin typeface="Comic Sans MS" pitchFamily="66" charset="0"/>
              </a:rPr>
              <a:t>değiştirme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latin typeface="Comic Sans MS" pitchFamily="66" charset="0"/>
              </a:rPr>
              <a:t>sorumluluğunu kazandırır.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çocuk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u="sng" dirty="0" smtClean="0">
                <a:solidFill>
                  <a:srgbClr val="FF6600"/>
                </a:solidFill>
                <a:latin typeface="Comic Sans MS" pitchFamily="66" charset="0"/>
              </a:rPr>
              <a:t>sevildiğini düşünür</a:t>
            </a:r>
            <a:r>
              <a:rPr lang="tr-TR" b="1" dirty="0" smtClean="0">
                <a:solidFill>
                  <a:srgbClr val="FF660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694</TotalTime>
  <Words>697</Words>
  <Application>Microsoft Office PowerPoint</Application>
  <PresentationFormat>Ekran Gösterisi (4:3)</PresentationFormat>
  <Paragraphs>155</Paragraphs>
  <Slides>34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6" baseType="lpstr">
      <vt:lpstr>Akış</vt:lpstr>
      <vt:lpstr>Clip</vt:lpstr>
      <vt:lpstr>AİLE İÇİ İLETİŞİM VE  ANA-BABA TUTUMLARI</vt:lpstr>
      <vt:lpstr>İÇERİK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Etkin dinleme</vt:lpstr>
      <vt:lpstr>Etkin dinleyebilmek için </vt:lpstr>
      <vt:lpstr>ETKİN DİNLEMENİN FAYDALARI</vt:lpstr>
      <vt:lpstr>Çocuklarınızı Etkili Bir Şekilde Dinleyin 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Onları dinlerseniz.</vt:lpstr>
      <vt:lpstr>Doğru iletişim şekli nasıl olmalı</vt:lpstr>
      <vt:lpstr>Onları başkalarıyla kıyaslamayın</vt:lpstr>
      <vt:lpstr>Slayt 26</vt:lpstr>
      <vt:lpstr>Olumlu davranışlar kazandırmak için</vt:lpstr>
      <vt:lpstr>Slayt 28</vt:lpstr>
      <vt:lpstr>Slayt 29</vt:lpstr>
      <vt:lpstr>Slayt 30</vt:lpstr>
      <vt:lpstr>Slayt 31</vt:lpstr>
      <vt:lpstr>Slayt 32</vt:lpstr>
      <vt:lpstr>VEEE EN ÖNEMLİSİ;</vt:lpstr>
      <vt:lpstr> Dinlediğiniz    İçin                        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 İÇİ İLETİŞİM SEMİNERİ</dc:title>
  <dc:creator>ilyas</dc:creator>
  <cp:lastModifiedBy>AKSOY</cp:lastModifiedBy>
  <cp:revision>74</cp:revision>
  <dcterms:created xsi:type="dcterms:W3CDTF">2010-10-06T06:09:00Z</dcterms:created>
  <dcterms:modified xsi:type="dcterms:W3CDTF">2016-02-13T14:57:37Z</dcterms:modified>
</cp:coreProperties>
</file>